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3"/>
          <p:cNvSpPr>
            <a:spLocks noGrp="1" noChangeArrowheads="1"/>
          </p:cNvSpPr>
          <p:nvPr>
            <p:ph type="dt" sz="half" idx="10"/>
          </p:nvPr>
        </p:nvSpPr>
        <p:spPr>
          <a:ln/>
        </p:spPr>
        <p:txBody>
          <a:bodyPr/>
          <a:lstStyle>
            <a:lvl1pPr>
              <a:defRPr/>
            </a:lvl1pPr>
          </a:lstStyle>
          <a:p>
            <a:pPr>
              <a:defRPr/>
            </a:pPr>
            <a:endParaRPr lang="en-US"/>
          </a:p>
        </p:txBody>
      </p:sp>
      <p:sp>
        <p:nvSpPr>
          <p:cNvPr id="7" name="Rectangle 44"/>
          <p:cNvSpPr>
            <a:spLocks noGrp="1" noChangeArrowheads="1"/>
          </p:cNvSpPr>
          <p:nvPr>
            <p:ph type="ftr" sz="quarter" idx="11"/>
          </p:nvPr>
        </p:nvSpPr>
        <p:spPr>
          <a:ln/>
        </p:spPr>
        <p:txBody>
          <a:bodyPr/>
          <a:lstStyle>
            <a:lvl1pPr>
              <a:defRPr/>
            </a:lvl1pPr>
          </a:lstStyle>
          <a:p>
            <a:pPr>
              <a:defRPr/>
            </a:pPr>
            <a:endParaRPr lang="en-US"/>
          </a:p>
        </p:txBody>
      </p:sp>
      <p:sp>
        <p:nvSpPr>
          <p:cNvPr id="8" name="Rectangle 45"/>
          <p:cNvSpPr>
            <a:spLocks noGrp="1" noChangeArrowheads="1"/>
          </p:cNvSpPr>
          <p:nvPr>
            <p:ph type="sldNum" sz="quarter" idx="12"/>
          </p:nvPr>
        </p:nvSpPr>
        <p:spPr>
          <a:ln/>
        </p:spPr>
        <p:txBody>
          <a:bodyPr/>
          <a:lstStyle>
            <a:lvl1pPr>
              <a:defRPr/>
            </a:lvl1pPr>
          </a:lstStyle>
          <a:p>
            <a:pPr>
              <a:defRPr/>
            </a:pPr>
            <a:fld id="{933660F8-86C5-4DF1-B096-5BDB0F754D3E}" type="slidenum">
              <a:rPr lang="en-US"/>
              <a:pPr>
                <a:defRPr/>
              </a:pPr>
              <a:t>‹#›</a:t>
            </a:fld>
            <a:endParaRPr lang="en-US"/>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2C261-9F1B-43D2-AE87-ACE7A06B8A69}"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BF77CA-9916-4D84-81A7-FFC1B4D4870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2C261-9F1B-43D2-AE87-ACE7A06B8A69}"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F77CA-9916-4D84-81A7-FFC1B4D4870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15" descr="j0292020"/>
          <p:cNvPicPr>
            <a:picLocks noGrp="1" noChangeAspect="1" noChangeArrowheads="1"/>
          </p:cNvPicPr>
          <p:nvPr>
            <p:ph sz="quarter" idx="1"/>
          </p:nvPr>
        </p:nvPicPr>
        <p:blipFill>
          <a:blip r:embed="rId2"/>
          <a:srcRect/>
          <a:stretch>
            <a:fillRect/>
          </a:stretch>
        </p:blipFill>
        <p:spPr>
          <a:xfrm>
            <a:off x="0" y="1828800"/>
            <a:ext cx="2724150" cy="1981200"/>
          </a:xfrm>
        </p:spPr>
      </p:pic>
      <p:pic>
        <p:nvPicPr>
          <p:cNvPr id="17411" name="Picture 23" descr="j0291984"/>
          <p:cNvPicPr>
            <a:picLocks noGrp="1" noChangeAspect="1" noChangeArrowheads="1"/>
          </p:cNvPicPr>
          <p:nvPr>
            <p:ph sz="quarter" idx="2"/>
          </p:nvPr>
        </p:nvPicPr>
        <p:blipFill>
          <a:blip r:embed="rId3"/>
          <a:srcRect/>
          <a:stretch>
            <a:fillRect/>
          </a:stretch>
        </p:blipFill>
        <p:spPr>
          <a:xfrm>
            <a:off x="7010400" y="1889125"/>
            <a:ext cx="1981200" cy="1914525"/>
          </a:xfrm>
        </p:spPr>
      </p:pic>
      <p:sp>
        <p:nvSpPr>
          <p:cNvPr id="17412" name="WordArt 24"/>
          <p:cNvSpPr>
            <a:spLocks noChangeArrowheads="1" noChangeShapeType="1" noTextEdit="1"/>
          </p:cNvSpPr>
          <p:nvPr/>
        </p:nvSpPr>
        <p:spPr bwMode="auto">
          <a:xfrm>
            <a:off x="1295400" y="838200"/>
            <a:ext cx="7010400" cy="1295400"/>
          </a:xfrm>
          <a:prstGeom prst="rect">
            <a:avLst/>
          </a:prstGeom>
        </p:spPr>
        <p:txBody>
          <a:bodyPr wrap="none" fromWordArt="1">
            <a:prstTxWarp prst="textDeflate">
              <a:avLst>
                <a:gd name="adj" fmla="val 26227"/>
              </a:avLst>
            </a:prstTxWarp>
          </a:bodyPr>
          <a:lstStyle/>
          <a:p>
            <a:pPr algn="ctr"/>
            <a:r>
              <a:rPr lang="id-ID" sz="3600" kern="10" dirty="0">
                <a:ln w="9525">
                  <a:solidFill>
                    <a:srgbClr val="000000"/>
                  </a:solidFill>
                  <a:round/>
                  <a:headEnd/>
                  <a:tailEnd/>
                </a:ln>
                <a:solidFill>
                  <a:srgbClr val="000000"/>
                </a:solidFill>
                <a:latin typeface="Lucida Console"/>
              </a:rPr>
              <a:t>AMORTISASI </a:t>
            </a:r>
            <a:r>
              <a:rPr lang="en-US" sz="3600" kern="10" dirty="0" smtClean="0">
                <a:ln w="9525">
                  <a:solidFill>
                    <a:srgbClr val="000000"/>
                  </a:solidFill>
                  <a:round/>
                  <a:headEnd/>
                  <a:tailEnd/>
                </a:ln>
                <a:solidFill>
                  <a:srgbClr val="000000"/>
                </a:solidFill>
                <a:latin typeface="Lucida Console"/>
              </a:rPr>
              <a:t>PREMI</a:t>
            </a:r>
            <a:r>
              <a:rPr lang="id-ID" sz="3600" kern="10" dirty="0" smtClean="0">
                <a:ln w="9525">
                  <a:solidFill>
                    <a:srgbClr val="000000"/>
                  </a:solidFill>
                  <a:round/>
                  <a:headEnd/>
                  <a:tailEnd/>
                </a:ln>
                <a:solidFill>
                  <a:srgbClr val="000000"/>
                </a:solidFill>
                <a:latin typeface="Lucida Console"/>
              </a:rPr>
              <a:t> </a:t>
            </a:r>
            <a:r>
              <a:rPr lang="id-ID" sz="3600" kern="10" dirty="0">
                <a:ln w="9525">
                  <a:solidFill>
                    <a:srgbClr val="000000"/>
                  </a:solidFill>
                  <a:round/>
                  <a:headEnd/>
                  <a:tailEnd/>
                </a:ln>
                <a:solidFill>
                  <a:srgbClr val="000000"/>
                </a:solidFill>
                <a:latin typeface="Lucida Console"/>
              </a:rPr>
              <a:t>DAN </a:t>
            </a:r>
            <a:r>
              <a:rPr lang="id-ID" sz="3600" kern="10" dirty="0" smtClean="0">
                <a:ln w="9525">
                  <a:solidFill>
                    <a:srgbClr val="000000"/>
                  </a:solidFill>
                  <a:round/>
                  <a:headEnd/>
                  <a:tailEnd/>
                </a:ln>
                <a:solidFill>
                  <a:srgbClr val="000000"/>
                </a:solidFill>
                <a:latin typeface="Lucida Console"/>
              </a:rPr>
              <a:t>D</a:t>
            </a:r>
            <a:r>
              <a:rPr lang="en-US" sz="3600" kern="10" dirty="0" smtClean="0">
                <a:ln w="9525">
                  <a:solidFill>
                    <a:srgbClr val="000000"/>
                  </a:solidFill>
                  <a:round/>
                  <a:headEnd/>
                  <a:tailEnd/>
                </a:ln>
                <a:solidFill>
                  <a:srgbClr val="000000"/>
                </a:solidFill>
                <a:latin typeface="Lucida Console"/>
              </a:rPr>
              <a:t>ISKONTO</a:t>
            </a:r>
            <a:r>
              <a:rPr lang="id-ID" sz="3600" kern="10" dirty="0" smtClean="0">
                <a:ln w="9525">
                  <a:solidFill>
                    <a:srgbClr val="000000"/>
                  </a:solidFill>
                  <a:round/>
                  <a:headEnd/>
                  <a:tailEnd/>
                </a:ln>
                <a:solidFill>
                  <a:srgbClr val="000000"/>
                </a:solidFill>
                <a:latin typeface="Lucida Console"/>
              </a:rPr>
              <a:t> </a:t>
            </a:r>
            <a:endParaRPr lang="id-ID" sz="3600" kern="10" dirty="0">
              <a:ln w="9525">
                <a:solidFill>
                  <a:srgbClr val="000000"/>
                </a:solidFill>
                <a:round/>
                <a:headEnd/>
                <a:tailEnd/>
              </a:ln>
              <a:solidFill>
                <a:srgbClr val="000000"/>
              </a:solidFill>
              <a:latin typeface="Lucida Console"/>
            </a:endParaRPr>
          </a:p>
        </p:txBody>
      </p:sp>
      <p:sp>
        <p:nvSpPr>
          <p:cNvPr id="17413" name="WordArt 25"/>
          <p:cNvSpPr>
            <a:spLocks noChangeArrowheads="1" noChangeShapeType="1" noTextEdit="1"/>
          </p:cNvSpPr>
          <p:nvPr/>
        </p:nvSpPr>
        <p:spPr bwMode="auto">
          <a:xfrm rot="359757">
            <a:off x="2192338" y="4030663"/>
            <a:ext cx="3465512" cy="1452562"/>
          </a:xfrm>
          <a:prstGeom prst="rect">
            <a:avLst/>
          </a:prstGeom>
        </p:spPr>
        <p:txBody>
          <a:bodyPr wrap="none" fromWordArt="1">
            <a:prstTxWarp prst="textSlantUp">
              <a:avLst>
                <a:gd name="adj" fmla="val 64884"/>
              </a:avLst>
            </a:prstTxWarp>
          </a:bodyPr>
          <a:lstStyle/>
          <a:p>
            <a:pPr algn="ctr"/>
            <a:r>
              <a:rPr lang="id-ID" sz="3600" kern="10">
                <a:ln w="9525">
                  <a:solidFill>
                    <a:srgbClr val="000000"/>
                  </a:solidFill>
                  <a:round/>
                  <a:headEnd/>
                  <a:tailEnd/>
                </a:ln>
                <a:solidFill>
                  <a:srgbClr val="000000"/>
                </a:solidFill>
                <a:latin typeface="Arial Black"/>
              </a:rPr>
              <a:t>OLEH</a:t>
            </a:r>
          </a:p>
        </p:txBody>
      </p:sp>
      <p:sp>
        <p:nvSpPr>
          <p:cNvPr id="17414" name="WordArt 26"/>
          <p:cNvSpPr>
            <a:spLocks noChangeArrowheads="1" noChangeShapeType="1" noTextEdit="1"/>
          </p:cNvSpPr>
          <p:nvPr/>
        </p:nvSpPr>
        <p:spPr bwMode="auto">
          <a:xfrm>
            <a:off x="2500313" y="6134100"/>
            <a:ext cx="4143375" cy="647700"/>
          </a:xfrm>
          <a:prstGeom prst="rect">
            <a:avLst/>
          </a:prstGeom>
        </p:spPr>
        <p:txBody>
          <a:bodyPr spcFirstLastPara="1" wrap="none" fromWordArt="1">
            <a:prstTxWarp prst="textArchUp">
              <a:avLst>
                <a:gd name="adj" fmla="val 10800004"/>
              </a:avLst>
            </a:prstTxWarp>
          </a:bodyPr>
          <a:lstStyle/>
          <a:p>
            <a:pPr algn="ctr"/>
            <a:r>
              <a:rPr lang="id-ID" sz="3600" kern="10">
                <a:ln w="9525">
                  <a:solidFill>
                    <a:srgbClr val="000000"/>
                  </a:solidFill>
                  <a:round/>
                  <a:headEnd/>
                  <a:tailEnd/>
                </a:ln>
                <a:solidFill>
                  <a:srgbClr val="000000"/>
                </a:solidFill>
                <a:latin typeface="Arial"/>
                <a:cs typeface="Arial"/>
              </a:rPr>
              <a:t>MOH. AMIN</a:t>
            </a: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500042"/>
            <a:ext cx="8713788" cy="602458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Tahun buku PT risa fadila adalah tahun kalender, amortisasi agio dicatat setiap akhir periode. Umur obligasi dihitung sebagai berikut :</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1992 = 6 bulan (1juli – 31 desember)</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1993 = 12 bulan</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1994 = 12 bulan</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1995 = 12 bulan</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1996 = 12 bulan</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1997 = 4 bulan</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Jumlah  58 bulan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14282" y="500042"/>
            <a:ext cx="8713788" cy="568801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Dalam perhitungan umur obligasi, yang diperhitungkan adalah lamanya obligasi itu beredar, yaitu sejak tanggal dijual sampai saat jatuh tempo. Agio obligasi sebesar Rp 29.000 (Rp 1.029.000 – Rp 1.000.000) akan diamortisasikan selama umur obligasi yaitu 58 bulan. Sehingga amortisasiagio setiap bulannya sebesar Rp 29.000 : 58 = Rp 500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 juli 1992</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Penjualan obligasi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Harga jual                                                                               1.030.000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Biaya-biaya penjualan                                                                  1.000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1.029.000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Bunga berjalan (1 mei-1 juli) 2/12x10%x1.000.000  =         16.666,67</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Uang yg diterima                                                                   1.045.666,67</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500042"/>
            <a:ext cx="8713788" cy="602458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Kas                                               1.045.666,67</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utang obligasi                                                 1.000.000</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agio obligasi                                                     29.000</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biaya bunga obligasi                                        16.666.67</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Pada tanggal 1 november 1992 PT Risa fadila akan membayar bunga obligasi untuk setengah tahun dicatat sebagai berikut</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Pembayaran bunga obligasi = 6/12 x 10% x 1.000.000=50.000</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Biaya bunga obligasi                50.000</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kas                                                     50.000</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836613"/>
            <a:ext cx="8713788" cy="5688012"/>
          </a:xfrm>
          <a:prstGeom prst="rect">
            <a:avLst/>
          </a:prstGeom>
        </p:spPr>
        <p:txBody>
          <a:bodyPr vert="horz" lIns="91440" tIns="45720" rIns="91440" bIns="45720" rtlCol="0">
            <a:normAutofit/>
          </a:bodyPr>
          <a:lstStyle/>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Tanggal 31 desember dibuat jurnal penyesuaian</a:t>
            </a:r>
          </a:p>
          <a:p>
            <a:pPr marL="609600" marR="0" lvl="0" indent="-609600" algn="just" defTabSz="914400" rtl="0" eaLnBrk="1" fontAlgn="auto" latinLnBrk="0" hangingPunct="1">
              <a:lnSpc>
                <a:spcPct val="100000"/>
              </a:lnSpc>
              <a:spcBef>
                <a:spcPct val="20000"/>
              </a:spcBef>
              <a:spcAft>
                <a:spcPts val="0"/>
              </a:spcAft>
              <a:buClrTx/>
              <a:buSzTx/>
              <a:buFontTx/>
              <a:buAutoNum type="arabicPeriod"/>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Mencatat bunga berjalan</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Bunga berjalan (1 november – 31 desember)</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2/12 x 10% x 1.000.000 = 16.666.67</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Biaya bunga obligasi             16.666.67</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utang bunga obligasi                           16.666,67</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2. Amortisasi agio (1 juli – 31 desember)</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6 bulan x Rp 500 = Rp 3.000</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Agio obligasi                       3.000</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biaya bunga obligasi                  3.000</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836613"/>
            <a:ext cx="8713788" cy="5688012"/>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Tanggal 1 januari 1993 jurnal balik</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Utang bunga obligasi                      16.666.67</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biaya bunga obligasi                                         16.666.67</a:t>
            </a:r>
          </a:p>
          <a:p>
            <a:pPr marL="342900" marR="0" lvl="0" indent="-342900" algn="just" defTabSz="914400" rtl="0" eaLnBrk="1" fontAlgn="auto" latinLnBrk="0" hangingPunct="1">
              <a:lnSpc>
                <a:spcPct val="9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Pembayaran bunga obligasi tahun 1993</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 mei 1993</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Bunga 6/12 x 10% x Rp 1.000.000 = Rp 50.000</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Biaya bunga obligasi               50.000</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kas                                                   50.000</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 november 1993</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Bunga 6/12 x 10% x Rp 1.000.000 = Rp 50.000</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Biaya bunga obligasi               50.000</a:t>
            </a:r>
          </a:p>
          <a:p>
            <a:pPr marL="342900" marR="0" lvl="0" indent="-342900" algn="just" defTabSz="914400" rtl="0" eaLnBrk="1" fontAlgn="auto" latinLnBrk="0" hangingPunct="1">
              <a:lnSpc>
                <a:spcPct val="9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kas                                                   50.000</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57158" y="285728"/>
            <a:ext cx="8229600" cy="642942"/>
          </a:xfrm>
          <a:prstGeom prst="rect">
            <a:avLst/>
          </a:prstGeom>
        </p:spPr>
        <p:txBody>
          <a:bodyPr vert="horz" lIns="91440" tIns="45720" rIns="91440" bIns="45720" rtlCol="0" anchor="ctr">
            <a:normAutofit/>
          </a:bodyPr>
          <a:lstStyle/>
          <a:p>
            <a:pPr marL="1117600" marR="0" lvl="0" indent="-1117600" algn="ctr"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err="1" smtClean="0">
                <a:ln>
                  <a:noFill/>
                </a:ln>
                <a:solidFill>
                  <a:schemeClr val="tx1"/>
                </a:solidFill>
                <a:effectLst/>
                <a:uLnTx/>
                <a:uFillTx/>
                <a:latin typeface="+mj-lt"/>
                <a:ea typeface="+mj-ea"/>
                <a:cs typeface="+mj-cs"/>
              </a:rPr>
              <a:t>Pelunasan</a:t>
            </a:r>
            <a:r>
              <a:rPr kumimoji="0" lang="en-US" sz="3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000" b="1" i="0" u="none" strike="noStrike" kern="1200" cap="none" spc="0" normalizeH="0" baseline="0" noProof="0" dirty="0" err="1" smtClean="0">
                <a:ln>
                  <a:noFill/>
                </a:ln>
                <a:solidFill>
                  <a:schemeClr val="tx1"/>
                </a:solidFill>
                <a:effectLst/>
                <a:uLnTx/>
                <a:uFillTx/>
                <a:latin typeface="+mj-lt"/>
                <a:ea typeface="+mj-ea"/>
                <a:cs typeface="+mj-cs"/>
              </a:rPr>
              <a:t>Obligasi</a:t>
            </a:r>
            <a:r>
              <a:rPr kumimoji="0" lang="en-US" sz="3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000" b="1" i="0" u="none" strike="noStrike" kern="1200" cap="none" spc="0" normalizeH="0" baseline="0" noProof="0" dirty="0" err="1" smtClean="0">
                <a:ln>
                  <a:noFill/>
                </a:ln>
                <a:solidFill>
                  <a:schemeClr val="tx1"/>
                </a:solidFill>
                <a:effectLst/>
                <a:uLnTx/>
                <a:uFillTx/>
                <a:latin typeface="+mj-lt"/>
                <a:ea typeface="+mj-ea"/>
                <a:cs typeface="+mj-cs"/>
              </a:rPr>
              <a:t>Sebelum</a:t>
            </a:r>
            <a:r>
              <a:rPr kumimoji="0" lang="en-US" sz="3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000" b="1" i="0" u="none" strike="noStrike" kern="1200" cap="none" spc="0" normalizeH="0" baseline="0" noProof="0" dirty="0" err="1" smtClean="0">
                <a:ln>
                  <a:noFill/>
                </a:ln>
                <a:solidFill>
                  <a:schemeClr val="tx1"/>
                </a:solidFill>
                <a:effectLst/>
                <a:uLnTx/>
                <a:uFillTx/>
                <a:latin typeface="+mj-lt"/>
                <a:ea typeface="+mj-ea"/>
                <a:cs typeface="+mj-cs"/>
              </a:rPr>
              <a:t>jatuh</a:t>
            </a:r>
            <a:r>
              <a:rPr kumimoji="0" lang="en-US" sz="3000" b="1" i="0" u="none" strike="noStrike" kern="1200" cap="none" spc="0" normalizeH="0" baseline="0" noProof="0" dirty="0" smtClean="0">
                <a:ln>
                  <a:noFill/>
                </a:ln>
                <a:solidFill>
                  <a:schemeClr val="tx1"/>
                </a:solidFill>
                <a:effectLst/>
                <a:uLnTx/>
                <a:uFillTx/>
                <a:latin typeface="+mj-lt"/>
                <a:ea typeface="+mj-ea"/>
                <a:cs typeface="+mj-cs"/>
              </a:rPr>
              <a:t> Tempo</a:t>
            </a:r>
          </a:p>
        </p:txBody>
      </p:sp>
      <p:sp>
        <p:nvSpPr>
          <p:cNvPr id="5" name="Rectangle 3"/>
          <p:cNvSpPr txBox="1">
            <a:spLocks noChangeArrowheads="1"/>
          </p:cNvSpPr>
          <p:nvPr/>
        </p:nvSpPr>
        <p:spPr>
          <a:xfrm>
            <a:off x="357158" y="1285860"/>
            <a:ext cx="8229600" cy="380523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Selisih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antara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jumlah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pelunasan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jumlah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buku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dicatat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sbg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laba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rugi</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buku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nominal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ditambah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agio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belum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diamortisasi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dikurangi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dg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disagio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belum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diamortisasi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85804" y="357166"/>
            <a:ext cx="8229600" cy="128588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Obligasi</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yg</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ditarik</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dari</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peredaran</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dpt</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dipisahkan</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menjadi</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2 </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yaitu</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t>
            </a:r>
            <a:br>
              <a:rPr kumimoji="0" lang="en-US" sz="2800" b="1" i="0" u="none" strike="noStrike" kern="1200" cap="none" spc="0" normalizeH="0" baseline="0" noProof="0" dirty="0" smtClean="0">
                <a:ln>
                  <a:noFill/>
                </a:ln>
                <a:solidFill>
                  <a:schemeClr val="tx1"/>
                </a:solidFill>
                <a:effectLst/>
                <a:uLnTx/>
                <a:uFillTx/>
                <a:latin typeface="+mj-lt"/>
                <a:ea typeface="+mj-ea"/>
                <a:cs typeface="+mj-cs"/>
              </a:rPr>
            </a:br>
            <a:endParaRPr kumimoji="0" lang="en-US" sz="2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468313" y="1500174"/>
            <a:ext cx="8229600" cy="4841889"/>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yg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ditarik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&amp;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dijual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kembali</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609600" marR="0" lvl="0" indent="-609600" algn="l" defTabSz="914400" rtl="0" eaLnBrk="1" fontAlgn="auto" latinLnBrk="0" hangingPunct="1">
              <a:lnSpc>
                <a:spcPct val="9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Rekening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didebet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sebesar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jumlah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nominal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yg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ditarik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609600" marR="0" lvl="0" indent="-609600" algn="l" defTabSz="914400" rtl="0" eaLnBrk="1" fontAlgn="auto" latinLnBrk="0" hangingPunct="1">
              <a:lnSpc>
                <a:spcPct val="9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609600" marR="0" lvl="0" indent="-6096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yg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ditarik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nantinya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dijual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kembali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609600" marR="0" lvl="0" indent="-609600" algn="l" defTabSz="914400" rtl="0" eaLnBrk="1" fontAlgn="auto" latinLnBrk="0" hangingPunct="1">
              <a:lnSpc>
                <a:spcPct val="9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waktu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penarikan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didebet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rekening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Treasury Bonds.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527070"/>
            <a:ext cx="8713788" cy="5688012"/>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Misal</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Obligasi PT Risa fadila dalam contoh di muka, pada tanggal 1 juli 1994 ditarik sebesar Rp 200.000 dengan kurs 102</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 juli 1994</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Amortisasi agio 6 bulan = </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6 x Rp 500 x 200.000/1.000.000 = Rp 600</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Agio obligasi                  600</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biaya bunga obligasi              600</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Pembayaran bunga berjalan 1 mei – 1juli = </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2/12 x 10% x Rp 200.000 = Rp 3.333,33</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Biaya bunga obligasi             3.333,33</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kas                                                      3.333,33</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836613"/>
            <a:ext cx="8713788" cy="5688012"/>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Perhitungan laba/rugi</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Nominasi obligasi                                                    200.000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Agio                                                     5.800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Amortisasi agio</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1992 :</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6 x 500 x 200.000/1.000.000 = 600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1993 :</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12 x 500 x 200.000/1.000.000 = 1.200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1994 :</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6 x 500 x 200.000/1.000.000 = 600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   2.400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            3.400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Nilai buku obligasi                                                    203.400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Jumlah pelunasan                                                    204.000</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rtl="0" eaLnBrk="1" fontAlgn="auto" latinLnBrk="0" hangingPunct="1">
              <a:lnSpc>
                <a:spcPct val="8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Rugi penarikan obligasi                                                  600</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836613"/>
            <a:ext cx="8713788" cy="568801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Utang obligasi (treasury bonds)     200.000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Rugi penarikan obligasi                         600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Agio obligasi                                       3.400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kas                                                                204.000</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Sesudah penarikan obligasi ini, pembayaran bunga setiap tanggal 1 november dan 1 mei adalah dari jumlah Rp 800.000 yaitu obligasi yang masih beredar. Amortisasi premium untuk tahun 1994 dan seterusnya tidak lagi rp 500 per bulan tetapi sebesar Rp 400 yaitu rp 500 dikurangi</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200.000/1.000.000 x Rp 500 = rp 100</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57158" y="357166"/>
            <a:ext cx="8229600" cy="928694"/>
          </a:xfrm>
        </p:spPr>
        <p:txBody>
          <a:bodyPr/>
          <a:lstStyle/>
          <a:p>
            <a:pPr marL="1117600" indent="-1117600" eaLnBrk="1" hangingPunct="1"/>
            <a:r>
              <a:rPr lang="en-US" sz="2400" b="1" dirty="0" err="1" smtClean="0"/>
              <a:t>Prosedur</a:t>
            </a:r>
            <a:r>
              <a:rPr lang="en-US" sz="2400" b="1" dirty="0" smtClean="0"/>
              <a:t> </a:t>
            </a:r>
            <a:r>
              <a:rPr lang="en-US" sz="2400" b="1" dirty="0" err="1" smtClean="0"/>
              <a:t>Amortisasi</a:t>
            </a:r>
            <a:r>
              <a:rPr lang="en-US" sz="2400" b="1" dirty="0" smtClean="0"/>
              <a:t> </a:t>
            </a:r>
            <a:r>
              <a:rPr lang="en-US" sz="2400" b="1" dirty="0" err="1" smtClean="0"/>
              <a:t>Premi</a:t>
            </a:r>
            <a:r>
              <a:rPr lang="en-US" sz="2400" b="1" dirty="0" smtClean="0"/>
              <a:t> &amp; </a:t>
            </a:r>
            <a:r>
              <a:rPr lang="en-US" sz="2400" b="1" dirty="0" err="1" smtClean="0"/>
              <a:t>Diskonto</a:t>
            </a:r>
            <a:endParaRPr lang="en-US" sz="2400" b="1" dirty="0" smtClean="0"/>
          </a:p>
        </p:txBody>
      </p:sp>
      <p:sp>
        <p:nvSpPr>
          <p:cNvPr id="5" name="Rectangle 3"/>
          <p:cNvSpPr txBox="1">
            <a:spLocks noChangeArrowheads="1"/>
          </p:cNvSpPr>
          <p:nvPr/>
        </p:nvSpPr>
        <p:spPr>
          <a:xfrm>
            <a:off x="314325" y="1285860"/>
            <a:ext cx="8229600" cy="5022865"/>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menggunakan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2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metode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228600" marR="0" lvl="2"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Metode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garis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lurus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2"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Metode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efektif</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2" indent="0" algn="l"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2" indent="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Misalnya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PT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risa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fadila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mengeluarkan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nominal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1.000.000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umur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5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10% per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dibayarkan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tiap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setengah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tersebut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dijual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harga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1.050.000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571504"/>
          </a:xfrm>
        </p:spPr>
        <p:txBody>
          <a:bodyPr>
            <a:normAutofit fontScale="90000"/>
          </a:bodyPr>
          <a:lstStyle/>
          <a:p>
            <a:r>
              <a:rPr lang="id-ID" sz="2700" dirty="0" smtClean="0"/>
              <a:t/>
            </a:r>
            <a:br>
              <a:rPr lang="id-ID" sz="2700" dirty="0" smtClean="0"/>
            </a:br>
            <a:r>
              <a:rPr lang="en-US" sz="2700" dirty="0" err="1" smtClean="0"/>
              <a:t>Tabel</a:t>
            </a:r>
            <a:r>
              <a:rPr lang="en-US" sz="2700" dirty="0" smtClean="0"/>
              <a:t> </a:t>
            </a:r>
            <a:r>
              <a:rPr lang="en-US" sz="2700" dirty="0" err="1" smtClean="0"/>
              <a:t>perhitungan</a:t>
            </a:r>
            <a:r>
              <a:rPr lang="en-US" sz="2700" dirty="0" smtClean="0"/>
              <a:t> </a:t>
            </a:r>
            <a:r>
              <a:rPr lang="en-US" sz="2700" dirty="0" err="1" smtClean="0"/>
              <a:t>amortisasi</a:t>
            </a:r>
            <a:r>
              <a:rPr lang="en-US" sz="2700" dirty="0" smtClean="0"/>
              <a:t> </a:t>
            </a:r>
            <a:r>
              <a:rPr lang="en-US" sz="2700" dirty="0" err="1" smtClean="0"/>
              <a:t>agio</a:t>
            </a:r>
            <a:r>
              <a:rPr lang="en-US" sz="2700" dirty="0" smtClean="0"/>
              <a:t> </a:t>
            </a:r>
            <a:r>
              <a:rPr lang="en-US" sz="2700" dirty="0" err="1" smtClean="0"/>
              <a:t>metode</a:t>
            </a:r>
            <a:r>
              <a:rPr lang="en-US" sz="2700" dirty="0" smtClean="0"/>
              <a:t> </a:t>
            </a:r>
            <a:r>
              <a:rPr lang="en-US" sz="2700" dirty="0" err="1" smtClean="0"/>
              <a:t>garis</a:t>
            </a:r>
            <a:r>
              <a:rPr lang="en-US" sz="2700" dirty="0" smtClean="0"/>
              <a:t> </a:t>
            </a:r>
            <a:r>
              <a:rPr lang="en-US" sz="2700" dirty="0" err="1" smtClean="0"/>
              <a:t>lurus</a:t>
            </a:r>
            <a:r>
              <a:rPr lang="en-US" dirty="0" smtClean="0"/>
              <a:t/>
            </a:r>
            <a:br>
              <a:rPr lang="en-US" dirty="0" smtClean="0"/>
            </a:br>
            <a:endParaRPr lang="id-ID" dirty="0"/>
          </a:p>
        </p:txBody>
      </p:sp>
      <p:graphicFrame>
        <p:nvGraphicFramePr>
          <p:cNvPr id="4" name="Group 42"/>
          <p:cNvGraphicFramePr>
            <a:graphicFrameLocks noGrp="1"/>
          </p:cNvGraphicFramePr>
          <p:nvPr>
            <p:ph sz="half" idx="4294967295"/>
          </p:nvPr>
        </p:nvGraphicFramePr>
        <p:xfrm>
          <a:off x="287368" y="1163654"/>
          <a:ext cx="8642350" cy="4694238"/>
        </p:xfrm>
        <a:graphic>
          <a:graphicData uri="http://schemas.openxmlformats.org/drawingml/2006/table">
            <a:tbl>
              <a:tblPr/>
              <a:tblGrid>
                <a:gridCol w="865188"/>
                <a:gridCol w="1603375"/>
                <a:gridCol w="1236662"/>
                <a:gridCol w="1336675"/>
                <a:gridCol w="1131888"/>
                <a:gridCol w="1233487"/>
                <a:gridCol w="1235075"/>
              </a:tblGrid>
              <a:tr h="1036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Tahun</a:t>
                      </a:r>
                      <a:r>
                        <a:rPr kumimoji="0" lang="en-US" sz="1800" b="0" i="0" u="none" strike="noStrike" cap="none" normalizeH="0" baseline="0" dirty="0" smtClean="0">
                          <a:ln>
                            <a:noFill/>
                          </a:ln>
                          <a:solidFill>
                            <a:schemeClr val="tx1"/>
                          </a:solidFill>
                          <a:effectLst/>
                          <a:latin typeface="Arial" charset="0"/>
                        </a:rPr>
                        <a: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ke</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Pembayaran bunga 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Bunga yg dibayar (5%xnml)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Amortisasi</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Premi</a:t>
                      </a:r>
                      <a:r>
                        <a:rPr kumimoji="0" lang="en-US" sz="1800" b="0" i="0" u="none" strike="noStrike" cap="none" normalizeH="0" baseline="0" dirty="0" smtClean="0">
                          <a:ln>
                            <a:noFill/>
                          </a:ln>
                          <a:solidFill>
                            <a:schemeClr val="tx1"/>
                          </a:solidFill>
                          <a:effectLst/>
                          <a:latin typeface="Arial" charset="0"/>
                        </a:rPr>
                        <a:t> 1/10  x 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Bunga efektif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Premi</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obligasi</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Nilai buku obligasi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8</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9</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1.040.000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1.035.000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1.030.000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1.025.000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1.020.000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1.015.000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1.010.000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1.005.000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42844" y="428604"/>
            <a:ext cx="8785225" cy="547211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Bila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dijual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harga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dibawah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nominal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sehingga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timbul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disagio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maka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perhitungan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beban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periodik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buku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dilakukan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cara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berikut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Biaya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dibayarkan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ditambah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amortisasi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disagio</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buku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nominal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dikurangi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disagio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belum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diamortisasi</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Misalnya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PT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risa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fadila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mengeluarkan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sebesar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nominal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1.000.000.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umur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5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10 %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dibayarkan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tiap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setengah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tersebut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dijual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harga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Rp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925.000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28596" y="428604"/>
            <a:ext cx="8362950" cy="431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Tabel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perhitungan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amortisasi</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disagio</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metode</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garis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lurus</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 name="Group 3"/>
          <p:cNvGraphicFramePr>
            <a:graphicFrameLocks/>
          </p:cNvGraphicFramePr>
          <p:nvPr/>
        </p:nvGraphicFramePr>
        <p:xfrm>
          <a:off x="430212" y="1449406"/>
          <a:ext cx="8428068" cy="4846320"/>
        </p:xfrm>
        <a:graphic>
          <a:graphicData uri="http://schemas.openxmlformats.org/drawingml/2006/table">
            <a:tbl>
              <a:tblPr/>
              <a:tblGrid>
                <a:gridCol w="650906"/>
                <a:gridCol w="1603375"/>
                <a:gridCol w="1236662"/>
                <a:gridCol w="1336675"/>
                <a:gridCol w="1131888"/>
                <a:gridCol w="1233487"/>
                <a:gridCol w="1235075"/>
              </a:tblGrid>
              <a:tr h="1036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Tahun</a:t>
                      </a:r>
                      <a:r>
                        <a:rPr kumimoji="0" lang="en-US" sz="1800" b="0" i="0" u="none" strike="noStrike" cap="none" normalizeH="0" baseline="0" dirty="0" smtClean="0">
                          <a:ln>
                            <a:noFill/>
                          </a:ln>
                          <a:solidFill>
                            <a:schemeClr val="tx1"/>
                          </a:solidFill>
                          <a:effectLst/>
                          <a:latin typeface="Arial" charset="0"/>
                        </a:rPr>
                        <a: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ke</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Pembayaran bunga 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Bunga yg dibayar (5%xnml)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Amortisasi</a:t>
                      </a:r>
                      <a:r>
                        <a:rPr kumimoji="0" lang="en-US" sz="1800" b="0" i="0" u="none" strike="noStrike" cap="none" normalizeH="0" baseline="0" dirty="0" smtClean="0">
                          <a:ln>
                            <a:noFill/>
                          </a:ln>
                          <a:solidFill>
                            <a:schemeClr val="tx1"/>
                          </a:solidFill>
                          <a:effectLst/>
                          <a:latin typeface="Arial" charset="0"/>
                        </a:rPr>
                        <a:t> </a:t>
                      </a:r>
                      <a:r>
                        <a:rPr kumimoji="0" lang="id-ID" sz="1800" b="0" i="0" u="none" strike="noStrike" cap="none" normalizeH="0" baseline="0" dirty="0" smtClean="0">
                          <a:ln>
                            <a:noFill/>
                          </a:ln>
                          <a:solidFill>
                            <a:schemeClr val="tx1"/>
                          </a:solidFill>
                          <a:effectLst/>
                          <a:latin typeface="Arial" charset="0"/>
                        </a:rPr>
                        <a:t>Dis</a:t>
                      </a:r>
                      <a:r>
                        <a:rPr kumimoji="0" lang="en-US" sz="1800" b="0" i="0" u="none" strike="noStrike" cap="none" normalizeH="0" baseline="0" dirty="0" err="1" smtClean="0">
                          <a:ln>
                            <a:noFill/>
                          </a:ln>
                          <a:solidFill>
                            <a:schemeClr val="tx1"/>
                          </a:solidFill>
                          <a:effectLst/>
                          <a:latin typeface="Arial" charset="0"/>
                        </a:rPr>
                        <a:t>konto</a:t>
                      </a:r>
                      <a:r>
                        <a:rPr kumimoji="0" lang="en-US" sz="1800" b="0" i="0" u="none" strike="noStrike" cap="none" normalizeH="0" baseline="0" dirty="0" smtClean="0">
                          <a:ln>
                            <a:noFill/>
                          </a:ln>
                          <a:solidFill>
                            <a:schemeClr val="tx1"/>
                          </a:solidFill>
                          <a:effectLst/>
                          <a:latin typeface="Arial" charset="0"/>
                        </a:rPr>
                        <a:t> 1/10  x 75.000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Bunga efektif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charset="0"/>
                        </a:rPr>
                        <a:t>Dis</a:t>
                      </a:r>
                      <a:r>
                        <a:rPr kumimoji="0" lang="en-US" sz="1800" b="0" i="0" u="none" strike="noStrike" cap="none" normalizeH="0" baseline="0" dirty="0" err="1" smtClean="0">
                          <a:ln>
                            <a:noFill/>
                          </a:ln>
                          <a:solidFill>
                            <a:schemeClr val="tx1"/>
                          </a:solidFill>
                          <a:effectLst/>
                          <a:latin typeface="Arial" charset="0"/>
                        </a:rPr>
                        <a:t>konto</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obligasi</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Nilai buku obligasi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3</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4</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5</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8</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9</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52.500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22.500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925.000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932.500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940.000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947.500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955.000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962.500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970.000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977.500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985.000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992.500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79388" y="500043"/>
            <a:ext cx="8785225" cy="595314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Metode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efektif</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Metodebunga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hasil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perhitungan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teliti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dibandingkan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metode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galis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lurus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walaupun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perhitungannya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rumit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Biaya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tiap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periode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sama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besarnya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Biaya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setiap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periode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dihitung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mengalikan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tarif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buku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Nilai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buku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nominal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ditambah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agio</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dikuarng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disagio</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belum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diamortisasi</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Misalnya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PT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Risa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fadila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mengeluarkan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nominal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1.000.000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umur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5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10% per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dibayarkan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setiap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setengah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itu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dijual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awal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periode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harga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1.081.105.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pembeli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mengharapkan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seperti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yg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berlaku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dipasar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sebesar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8 %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50825" y="285728"/>
            <a:ext cx="8713788" cy="6238897"/>
          </a:xfrm>
          <a:prstGeom prst="rect">
            <a:avLst/>
          </a:prstGeom>
        </p:spPr>
        <p:txBody>
          <a:bodyPr vert="horz" lIns="91440" tIns="45720" rIns="91440" bIns="45720" rtlCol="0">
            <a:normAutofit/>
          </a:bodyPr>
          <a:lstStyle/>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Harga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jual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1.081.105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dihitung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berikut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Nilai jatuh tempo obligasi                                             1.000.000</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Nilai tunai 1.000.000, bunga 8%, 5 tahun   = 675.560</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Nilai tunai bunga Rp 50.000, sepuluh kali</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Tiap setengah tahun, dengan tarif 8%         = 405.545</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Harga jual obligasi                                                 </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 1.081.105</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Agio obligasi                                                                          81.105</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a:t>
            </a:r>
          </a:p>
          <a:p>
            <a:pPr marL="609600" marR="0" lvl="0" indent="-609600" algn="just" defTabSz="914400" rtl="0" eaLnBrk="1" fontAlgn="auto" latinLnBrk="0" hangingPunct="1">
              <a:lnSpc>
                <a:spcPct val="100000"/>
              </a:lnSpc>
              <a:spcBef>
                <a:spcPct val="20000"/>
              </a:spcBef>
              <a:spcAft>
                <a:spcPts val="0"/>
              </a:spcAft>
              <a:buClrTx/>
              <a:buSzTx/>
              <a:buFontTx/>
              <a:buAutoNum type="arabicPeriod"/>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periode=10, tarif=4% = 1.000.000 x 0,67556 [P 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7</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i=(1+i)</a:t>
            </a:r>
            <a:r>
              <a:rPr kumimoji="0" lang="id-ID" sz="2400" b="0" i="0" u="none" strike="noStrike" kern="1200" cap="none" spc="0" normalizeH="0" baseline="30000" noProof="0" dirty="0" smtClean="0">
                <a:ln>
                  <a:noFill/>
                </a:ln>
                <a:solidFill>
                  <a:schemeClr val="tx1"/>
                </a:solidFill>
                <a:effectLst/>
                <a:uLnTx/>
                <a:uFillTx/>
                <a:latin typeface="+mn-lt"/>
                <a:ea typeface="+mn-ea"/>
                <a:cs typeface="+mn-cs"/>
              </a:rPr>
              <a:t>-n</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a:t>
            </a:r>
          </a:p>
          <a:p>
            <a:pPr marL="609600" marR="0" lvl="0" indent="-609600" algn="just" defTabSz="914400" rtl="0" eaLnBrk="1" fontAlgn="auto" latinLnBrk="0" hangingPunct="1">
              <a:lnSpc>
                <a:spcPct val="100000"/>
              </a:lnSpc>
              <a:spcBef>
                <a:spcPct val="20000"/>
              </a:spcBef>
              <a:spcAft>
                <a:spcPts val="0"/>
              </a:spcAft>
              <a:buClrTx/>
              <a:buSzTx/>
              <a:buFontTx/>
              <a:buAutoNum type="arabicPeriod"/>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periode=10, tarif=4%=50.000 x 8,11090 (Pn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7</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i= </a:t>
            </a:r>
            <a:r>
              <a:rPr kumimoji="0" lang="id-ID" sz="2400" b="0" i="0" u="sng" strike="noStrike" kern="1200" cap="none" spc="0" normalizeH="0" baseline="0" noProof="0" dirty="0" smtClean="0">
                <a:ln>
                  <a:noFill/>
                </a:ln>
                <a:solidFill>
                  <a:schemeClr val="tx1"/>
                </a:solidFill>
                <a:effectLst/>
                <a:uLnTx/>
                <a:uFillTx/>
                <a:latin typeface="+mn-lt"/>
                <a:ea typeface="+mn-ea"/>
                <a:cs typeface="+mn-cs"/>
              </a:rPr>
              <a:t>1-P n</a:t>
            </a:r>
            <a:r>
              <a:rPr kumimoji="0" lang="en-US" sz="2400" b="0" i="0" u="sng" strike="noStrike" kern="1200" cap="none" spc="0" normalizeH="0" baseline="0" noProof="0" dirty="0" smtClean="0">
                <a:ln>
                  <a:noFill/>
                </a:ln>
                <a:solidFill>
                  <a:schemeClr val="tx1"/>
                </a:solidFill>
                <a:effectLst/>
                <a:uLnTx/>
                <a:uFillTx/>
                <a:latin typeface="+mn-lt"/>
                <a:ea typeface="+mn-ea"/>
                <a:cs typeface="+mn-cs"/>
              </a:rPr>
              <a:t>7</a:t>
            </a:r>
            <a:r>
              <a:rPr kumimoji="0" lang="id-ID" sz="2400" b="0" i="0" u="sng" strike="noStrike" kern="1200" cap="none" spc="0" normalizeH="0" baseline="0" noProof="0" dirty="0" smtClean="0">
                <a:ln>
                  <a:noFill/>
                </a:ln>
                <a:solidFill>
                  <a:schemeClr val="tx1"/>
                </a:solidFill>
                <a:effectLst/>
                <a:uLnTx/>
                <a:uFillTx/>
                <a:latin typeface="+mn-lt"/>
                <a:ea typeface="+mn-ea"/>
                <a:cs typeface="+mn-cs"/>
              </a:rPr>
              <a:t>i  )</a:t>
            </a:r>
          </a:p>
          <a:p>
            <a:pPr marL="609600" marR="0" lvl="0" indent="-60960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i</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57158" y="285729"/>
            <a:ext cx="7067550" cy="500065"/>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Tabel perhitungan amortisasi agio metode bunga efektif</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 name="Group 43"/>
          <p:cNvGraphicFramePr>
            <a:graphicFrameLocks/>
          </p:cNvGraphicFramePr>
          <p:nvPr/>
        </p:nvGraphicFramePr>
        <p:xfrm>
          <a:off x="285720" y="857232"/>
          <a:ext cx="8569325" cy="4274816"/>
        </p:xfrm>
        <a:graphic>
          <a:graphicData uri="http://schemas.openxmlformats.org/drawingml/2006/table">
            <a:tbl>
              <a:tblPr/>
              <a:tblGrid>
                <a:gridCol w="863600"/>
                <a:gridCol w="1081088"/>
                <a:gridCol w="1439862"/>
                <a:gridCol w="1368425"/>
                <a:gridCol w="1295400"/>
                <a:gridCol w="2520950"/>
              </a:tblGrid>
              <a:tr h="10485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Tahun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ke</a:t>
                      </a:r>
                      <a:endParaRPr kumimoji="0" lang="en-US"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Pembayaran bunga ke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Debit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Biaya bunga</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Debit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charset="0"/>
                        </a:rPr>
                        <a:t>Premi</a:t>
                      </a:r>
                      <a:r>
                        <a:rPr kumimoji="0" lang="id-ID" sz="1400" b="0" i="0" u="none" strike="noStrike" cap="none" normalizeH="0" baseline="0" dirty="0" smtClean="0">
                          <a:ln>
                            <a:noFill/>
                          </a:ln>
                          <a:solidFill>
                            <a:schemeClr val="tx1"/>
                          </a:solidFill>
                          <a:effectLst/>
                          <a:latin typeface="Arial" charset="0"/>
                        </a:rPr>
                        <a:t> obligsi</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Kredit kas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(bunga yg dibayar)</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Nilai buku obligasi</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627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4</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43.244,20</a:t>
                      </a:r>
                      <a:r>
                        <a:rPr kumimoji="0" lang="id-ID" sz="1400" b="0" i="0" u="none" strike="noStrike" cap="none" normalizeH="0" baseline="30000" dirty="0" smtClean="0">
                          <a:ln>
                            <a:noFill/>
                          </a:ln>
                          <a:solidFill>
                            <a:schemeClr val="tx1"/>
                          </a:solidFill>
                          <a:effectLst/>
                          <a:latin typeface="Arial" charset="0"/>
                        </a:rPr>
                        <a:t>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42.973,97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42.692,92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42.400,64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42.096,67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41.780,54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41.451,76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41.109,84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40.754,23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40.384,40</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6.755,80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7.026,03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7.307,07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7.599,36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7.903,33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8.219,46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8.548,24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8.890,16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9.245,77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9.615,60</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 </a:t>
                      </a:r>
                      <a:r>
                        <a:rPr kumimoji="0" lang="id-ID" sz="1400" b="0" i="0" u="none" strike="noStrike" cap="none" normalizeH="0" baseline="30000" smtClean="0">
                          <a:ln>
                            <a:noFill/>
                          </a:ln>
                          <a:solidFill>
                            <a:schemeClr val="tx1"/>
                          </a:solidFill>
                          <a:effectLst/>
                          <a:latin typeface="Arial" charset="0"/>
                        </a:rPr>
                        <a:t>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1.081.105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1.074.349,20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1.067.323,17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1.060.016,10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1.052.416,80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1.044.513,50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1.036.294,10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1.027.745,90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1.018.855,80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1.009.610,10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1.000.000 </a:t>
                      </a:r>
                      <a:r>
                        <a:rPr kumimoji="0" lang="id-ID" sz="1400" b="0" i="0" u="none" strike="noStrike" cap="none" normalizeH="0" baseline="30000" dirty="0" smtClean="0">
                          <a:ln>
                            <a:noFill/>
                          </a:ln>
                          <a:solidFill>
                            <a:schemeClr val="tx1"/>
                          </a:solidFill>
                          <a:effectLst/>
                          <a:latin typeface="Arial" charset="0"/>
                        </a:rPr>
                        <a:t>*)</a:t>
                      </a:r>
                      <a:endParaRPr kumimoji="0" lang="en-US" sz="1400" b="0" i="0" u="none" strike="noStrike" cap="none" normalizeH="0" baseline="30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5"/>
          <p:cNvSpPr/>
          <p:nvPr/>
        </p:nvSpPr>
        <p:spPr>
          <a:xfrm>
            <a:off x="357158" y="5183889"/>
            <a:ext cx="8501122" cy="1600438"/>
          </a:xfrm>
          <a:prstGeom prst="rect">
            <a:avLst/>
          </a:prstGeom>
        </p:spPr>
        <p:txBody>
          <a:bodyPr wrap="square">
            <a:spAutoFit/>
          </a:bodyPr>
          <a:lstStyle/>
          <a:p>
            <a:pPr marL="609600" lvl="0" indent="-609600" algn="just">
              <a:spcBef>
                <a:spcPct val="20000"/>
              </a:spcBef>
              <a:defRPr/>
            </a:pPr>
            <a:r>
              <a:rPr lang="id-ID" sz="1400" dirty="0" smtClean="0"/>
              <a:t>Keterangan</a:t>
            </a:r>
          </a:p>
          <a:p>
            <a:pPr marL="609600" lvl="0" indent="-609600" algn="just">
              <a:spcBef>
                <a:spcPct val="20000"/>
              </a:spcBef>
              <a:buFontTx/>
              <a:buAutoNum type="arabicParenR"/>
              <a:defRPr/>
            </a:pPr>
            <a:r>
              <a:rPr lang="id-ID" sz="1400" dirty="0" smtClean="0"/>
              <a:t>Rp 1.081.105 x 8% x 6/12 = Rp 43.244,20</a:t>
            </a:r>
          </a:p>
          <a:p>
            <a:pPr marL="609600" lvl="0" indent="-609600" algn="just">
              <a:spcBef>
                <a:spcPct val="20000"/>
              </a:spcBef>
              <a:buFontTx/>
              <a:buAutoNum type="arabicParenR"/>
              <a:defRPr/>
            </a:pPr>
            <a:r>
              <a:rPr lang="id-ID" sz="1400" dirty="0" smtClean="0"/>
              <a:t>Rp 1.000.000 x 10% x 6/12 = Rp 50.000</a:t>
            </a:r>
          </a:p>
          <a:p>
            <a:pPr marL="609600" lvl="0" indent="-609600" algn="just">
              <a:spcBef>
                <a:spcPct val="20000"/>
              </a:spcBef>
              <a:buFontTx/>
              <a:buAutoNum type="arabicParenR"/>
              <a:defRPr/>
            </a:pPr>
            <a:r>
              <a:rPr lang="id-ID" sz="1400" dirty="0" smtClean="0"/>
              <a:t>Rp 50.000 - Rp 43.244,20 = Rp 6.755,80</a:t>
            </a:r>
          </a:p>
          <a:p>
            <a:pPr marL="609600" lvl="0" indent="-609600" algn="just">
              <a:spcBef>
                <a:spcPct val="20000"/>
              </a:spcBef>
              <a:buFontTx/>
              <a:buAutoNum type="arabicParenR"/>
              <a:defRPr/>
            </a:pPr>
            <a:r>
              <a:rPr lang="id-ID" sz="1400" dirty="0" smtClean="0"/>
              <a:t>Rp 1.081.105 - Rp 6.755,80 = Rp 1.074.349,20</a:t>
            </a:r>
          </a:p>
          <a:p>
            <a:pPr marL="609600" lvl="0" indent="-609600" algn="just">
              <a:spcBef>
                <a:spcPct val="20000"/>
              </a:spcBef>
              <a:defRPr/>
            </a:pPr>
            <a:r>
              <a:rPr lang="id-ID" sz="1400" dirty="0" smtClean="0"/>
              <a:t>*) dibulatkan</a:t>
            </a: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79388" y="500043"/>
            <a:ext cx="8785225" cy="5953146"/>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1" i="0" u="none" strike="noStrike" kern="1200" cap="none" spc="0" normalizeH="0" baseline="0" noProof="0" dirty="0" err="1" smtClean="0">
                <a:ln>
                  <a:noFill/>
                </a:ln>
                <a:solidFill>
                  <a:schemeClr val="tx2"/>
                </a:solidFill>
                <a:effectLst/>
                <a:uLnTx/>
                <a:uFillTx/>
                <a:latin typeface="+mn-lt"/>
                <a:ea typeface="+mn-ea"/>
                <a:cs typeface="+mn-cs"/>
              </a:rPr>
              <a:t>Pencatatan</a:t>
            </a: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2"/>
                </a:solidFill>
                <a:effectLst/>
                <a:uLnTx/>
                <a:uFillTx/>
                <a:latin typeface="+mn-lt"/>
                <a:ea typeface="+mn-ea"/>
                <a:cs typeface="+mn-cs"/>
              </a:rPr>
              <a:t>Utang</a:t>
            </a: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2"/>
                </a:solidFill>
                <a:effectLst/>
                <a:uLnTx/>
                <a:uFillTx/>
                <a:latin typeface="+mn-lt"/>
                <a:ea typeface="+mn-ea"/>
                <a:cs typeface="+mn-cs"/>
              </a:rPr>
              <a:t>Obligasi</a:t>
            </a:r>
            <a:endParaRPr kumimoji="0" lang="en-US" sz="32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justLow"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Apabila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dijual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tanggal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pembayaran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pembeli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membayar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harga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ditambah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berjalan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sejak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tgl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bunga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terakhir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s/d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tanggal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penjualan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obligasi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tersebut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Low" defTabSz="914400" rtl="0" eaLnBrk="1" fontAlgn="auto" latinLnBrk="0" hangingPunct="1">
              <a:lnSpc>
                <a:spcPct val="100000"/>
              </a:lnSpc>
              <a:spcBef>
                <a:spcPct val="20000"/>
              </a:spcBef>
              <a:spcAft>
                <a:spcPts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Misalnya PT Risa Fadila pada tanggal 31 desember 1991 memutuskan untuk mengeluarkan obligasi pada tanggal 1 mei 1992 sebesar Rp 1.000.000, bunga 10% per tahun dan jatuh tempo pada tanggal 1 mei 1997. bunga obligasi dibayarkan setiap tanggal 1 mei dan 1 november. Seluruh obligasi dapat dijual pada tanggal 1 juli 1992 dengan harga Rp 1.029.000 (yaitu harga jual Rp 1.030.000 dikuarangi biaya penjualan Rp 1.000) ditambah bunga berjalan untuk jangka waktu 1 mei 1992 sampai 1 juli9 1992</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1341</Words>
  <Application>Microsoft Office PowerPoint</Application>
  <PresentationFormat>On-screen Show (4:3)</PresentationFormat>
  <Paragraphs>381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Prosedur Amortisasi Premi &amp; Diskonto</vt:lpstr>
      <vt:lpstr> Tabel perhitungan amortisasi agio metode garis lurus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17</cp:revision>
  <dcterms:created xsi:type="dcterms:W3CDTF">2013-04-07T07:59:59Z</dcterms:created>
  <dcterms:modified xsi:type="dcterms:W3CDTF">2017-10-02T04:23:30Z</dcterms:modified>
</cp:coreProperties>
</file>